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5" r:id="rId5"/>
    <p:sldId id="260" r:id="rId6"/>
    <p:sldId id="261" r:id="rId7"/>
    <p:sldId id="267" r:id="rId8"/>
    <p:sldId id="268" r:id="rId9"/>
    <p:sldId id="270" r:id="rId10"/>
    <p:sldId id="269" r:id="rId11"/>
    <p:sldId id="272" r:id="rId12"/>
    <p:sldId id="273" r:id="rId13"/>
    <p:sldId id="274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38CD903-7ED1-4657-8AE9-DFD6B9249226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A0F46D-6365-4E98-B99F-ACA66C0E04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D903-7ED1-4657-8AE9-DFD6B9249226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0F46D-6365-4E98-B99F-ACA66C0E04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D903-7ED1-4657-8AE9-DFD6B9249226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0F46D-6365-4E98-B99F-ACA66C0E04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D903-7ED1-4657-8AE9-DFD6B9249226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0F46D-6365-4E98-B99F-ACA66C0E04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D903-7ED1-4657-8AE9-DFD6B9249226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0F46D-6365-4E98-B99F-ACA66C0E04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D903-7ED1-4657-8AE9-DFD6B9249226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0F46D-6365-4E98-B99F-ACA66C0E04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D903-7ED1-4657-8AE9-DFD6B9249226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0F46D-6365-4E98-B99F-ACA66C0E04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D903-7ED1-4657-8AE9-DFD6B9249226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0F46D-6365-4E98-B99F-ACA66C0E04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D903-7ED1-4657-8AE9-DFD6B9249226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0F46D-6365-4E98-B99F-ACA66C0E04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D903-7ED1-4657-8AE9-DFD6B9249226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0F46D-6365-4E98-B99F-ACA66C0E04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CD903-7ED1-4657-8AE9-DFD6B9249226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0F46D-6365-4E98-B99F-ACA66C0E04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38CD903-7ED1-4657-8AE9-DFD6B9249226}" type="datetimeFigureOut">
              <a:rPr lang="en-US" smtClean="0"/>
              <a:pPr/>
              <a:t>9/9/2011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FA0F46D-6365-4E98-B99F-ACA66C0E04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My FSIN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What’s yours?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22177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191000" y="315250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27171" y="4214949"/>
            <a:ext cx="33310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Hmmm … institution building partners???</a:t>
            </a:r>
          </a:p>
          <a:p>
            <a:endParaRPr lang="en-US" b="1" dirty="0"/>
          </a:p>
          <a:p>
            <a:r>
              <a:rPr lang="en-US" b="1" dirty="0" smtClean="0"/>
              <a:t>Best practice validators …</a:t>
            </a:r>
          </a:p>
          <a:p>
            <a:endParaRPr lang="en-US" b="1" dirty="0"/>
          </a:p>
          <a:p>
            <a:r>
              <a:rPr lang="en-US" b="1" dirty="0" smtClean="0"/>
              <a:t>Advisors and experts…</a:t>
            </a:r>
            <a:endParaRPr lang="en-US" b="1" dirty="0"/>
          </a:p>
        </p:txBody>
      </p:sp>
      <p:grpSp>
        <p:nvGrpSpPr>
          <p:cNvPr id="7" name="Group 6"/>
          <p:cNvGrpSpPr/>
          <p:nvPr/>
        </p:nvGrpSpPr>
        <p:grpSpPr>
          <a:xfrm>
            <a:off x="1600200" y="2508180"/>
            <a:ext cx="1905000" cy="2133600"/>
            <a:chOff x="1600200" y="2508180"/>
            <a:chExt cx="1905000" cy="2133600"/>
          </a:xfrm>
        </p:grpSpPr>
        <p:sp>
          <p:nvSpPr>
            <p:cNvPr id="4" name="Quad Arrow 3"/>
            <p:cNvSpPr/>
            <p:nvPr/>
          </p:nvSpPr>
          <p:spPr>
            <a:xfrm>
              <a:off x="1600200" y="2508180"/>
              <a:ext cx="1905000" cy="2133600"/>
            </a:xfrm>
            <a:prstGeom prst="quad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83823" y="3425037"/>
              <a:ext cx="9165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FSIN</a:t>
              </a:r>
              <a:endParaRPr lang="en-US" b="1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43000" y="1600200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ASEAN, SICA,  WFP, Sam in Rwanda, Keita in FAO, Hon. Min in South Sudan, etc.</a:t>
            </a:r>
            <a:endParaRPr lang="en-US" dirty="0"/>
          </a:p>
        </p:txBody>
      </p:sp>
      <p:sp>
        <p:nvSpPr>
          <p:cNvPr id="8" name="Up Arrow 7"/>
          <p:cNvSpPr/>
          <p:nvPr/>
        </p:nvSpPr>
        <p:spPr>
          <a:xfrm>
            <a:off x="2247900" y="2545583"/>
            <a:ext cx="609600" cy="844620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325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54480" y="1098611"/>
            <a:ext cx="59436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/>
              <a:t>Learned: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/>
              <a:t>IPC </a:t>
            </a:r>
            <a:r>
              <a:rPr lang="en-US" b="1" dirty="0"/>
              <a:t>i</a:t>
            </a:r>
            <a:r>
              <a:rPr lang="en-US" b="1" dirty="0" smtClean="0"/>
              <a:t>s a lesson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/>
              <a:t>Limit initial vision of the scope of the activity, and don’t </a:t>
            </a:r>
            <a:r>
              <a:rPr lang="en-US" b="1" dirty="0"/>
              <a:t>plan too </a:t>
            </a:r>
            <a:r>
              <a:rPr lang="en-US" b="1" dirty="0" smtClean="0"/>
              <a:t>much – seize opportunities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/>
              <a:t>Deliver value quickly; build from, and on successes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/>
              <a:t>Expect and encourage members to seek their own advantages from it</a:t>
            </a:r>
            <a:endParaRPr lang="en-US" b="1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/>
              <a:t>Keep overhead of the activity to a minimum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/>
              <a:t>Emphasize the unexpected, new, that wouldn’t happen without it; explore and enhance the unique capabilities of it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" y="5592149"/>
            <a:ext cx="350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SLIDE  </a:t>
            </a:r>
            <a:r>
              <a:rPr lang="en-US" sz="4000" b="1" dirty="0" smtClean="0"/>
              <a:t>120</a:t>
            </a:r>
            <a:r>
              <a:rPr lang="en-US" b="1" dirty="0" smtClean="0"/>
              <a:t> of 120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4543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82783" y="2286000"/>
            <a:ext cx="5943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n-US" b="1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/>
              <a:t>Don’t make it about the budget; figure out the minimum required, and justify it.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b="1" dirty="0" smtClean="0"/>
          </a:p>
          <a:p>
            <a:pPr algn="r"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/>
              <a:t>If you value it, the donors will too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" y="5592149"/>
            <a:ext cx="350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SLIDE  </a:t>
            </a:r>
            <a:r>
              <a:rPr lang="en-US" sz="4000" b="1" dirty="0" smtClean="0"/>
              <a:t>121</a:t>
            </a:r>
            <a:r>
              <a:rPr lang="en-US" b="1" dirty="0" smtClean="0"/>
              <a:t> of 120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20904683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39240" y="1905000"/>
            <a:ext cx="5943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/>
              <a:t>FSIN is a guild, a  community of </a:t>
            </a:r>
            <a:r>
              <a:rPr lang="en-US" b="1" dirty="0"/>
              <a:t>practice, a trade </a:t>
            </a:r>
            <a:r>
              <a:rPr lang="en-US" b="1" dirty="0" smtClean="0"/>
              <a:t>association that facilitates trades of value (data, knowledge, efforts, problem-solving)…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b="1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/>
              <a:t>The </a:t>
            </a:r>
            <a:r>
              <a:rPr lang="en-US" b="1" dirty="0"/>
              <a:t>reason why a global  FSIN is required, is the same as why we seek to organize ourselves at the  national and regional levels: it’s a way of tapping the collective talents of colleague </a:t>
            </a:r>
            <a:r>
              <a:rPr lang="en-US" b="1" dirty="0" smtClean="0"/>
              <a:t>agencies and improving everybody’s work</a:t>
            </a:r>
            <a:endParaRPr lang="en-US" b="1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5592149"/>
            <a:ext cx="350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SLIDE  </a:t>
            </a:r>
            <a:r>
              <a:rPr lang="en-US" sz="4000" b="1" dirty="0" smtClean="0"/>
              <a:t>121a</a:t>
            </a:r>
            <a:r>
              <a:rPr lang="en-US" b="1" dirty="0" smtClean="0"/>
              <a:t> of 120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3607853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695700" y="2540446"/>
            <a:ext cx="1905000" cy="2133600"/>
            <a:chOff x="1600200" y="2508180"/>
            <a:chExt cx="1905000" cy="2133600"/>
          </a:xfrm>
        </p:grpSpPr>
        <p:grpSp>
          <p:nvGrpSpPr>
            <p:cNvPr id="7" name="Group 6"/>
            <p:cNvGrpSpPr/>
            <p:nvPr/>
          </p:nvGrpSpPr>
          <p:grpSpPr>
            <a:xfrm>
              <a:off x="1600200" y="2508180"/>
              <a:ext cx="1905000" cy="2133600"/>
              <a:chOff x="1600200" y="2508180"/>
              <a:chExt cx="1905000" cy="2133600"/>
            </a:xfrm>
          </p:grpSpPr>
          <p:sp>
            <p:nvSpPr>
              <p:cNvPr id="4" name="Quad Arrow 3"/>
              <p:cNvSpPr/>
              <p:nvPr/>
            </p:nvSpPr>
            <p:spPr>
              <a:xfrm>
                <a:off x="1600200" y="2508180"/>
                <a:ext cx="1905000" cy="2133600"/>
              </a:xfrm>
              <a:prstGeom prst="quad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283823" y="3425037"/>
                <a:ext cx="9165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FSIN</a:t>
                </a:r>
                <a:endParaRPr lang="en-US" b="1" dirty="0"/>
              </a:p>
            </p:txBody>
          </p:sp>
        </p:grpSp>
        <p:sp>
          <p:nvSpPr>
            <p:cNvPr id="8" name="Up Arrow 7"/>
            <p:cNvSpPr/>
            <p:nvPr/>
          </p:nvSpPr>
          <p:spPr>
            <a:xfrm>
              <a:off x="2247900" y="2545583"/>
              <a:ext cx="609600" cy="844620"/>
            </a:xfrm>
            <a:prstGeom prst="upArrow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Oval 1"/>
          <p:cNvSpPr/>
          <p:nvPr/>
        </p:nvSpPr>
        <p:spPr>
          <a:xfrm>
            <a:off x="4191000" y="3152503"/>
            <a:ext cx="914400" cy="91440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142411" y="4629834"/>
            <a:ext cx="2940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An FSIN-enhanced me…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23489" y="1875915"/>
            <a:ext cx="4859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 world of needs, and potential resources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378212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191000" y="315250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27171" y="4214949"/>
            <a:ext cx="320055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 do my own work… and will continue to do so even with an FSIN. </a:t>
            </a:r>
          </a:p>
          <a:p>
            <a:endParaRPr lang="en-US" b="1" dirty="0"/>
          </a:p>
          <a:p>
            <a:r>
              <a:rPr lang="en-US" b="1" dirty="0" smtClean="0"/>
              <a:t>But I always look for how to do it better… 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5257800"/>
            <a:ext cx="350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SLIDE  </a:t>
            </a:r>
            <a:r>
              <a:rPr lang="en-US" sz="4000" b="1" dirty="0" smtClean="0"/>
              <a:t>1</a:t>
            </a:r>
            <a:r>
              <a:rPr lang="en-US" b="1" dirty="0" smtClean="0"/>
              <a:t> of 120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203526" y="2362199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 am an international FSI system.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263832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191000" y="315250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105400" y="1070546"/>
            <a:ext cx="3429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To do my work better, I need products and insights from nations and regions. They want products I have.</a:t>
            </a:r>
          </a:p>
          <a:p>
            <a:endParaRPr lang="en-US" b="1" dirty="0"/>
          </a:p>
          <a:p>
            <a:r>
              <a:rPr lang="en-US" b="1" dirty="0"/>
              <a:t>Isn’t there a place where we all can find such opportunities to </a:t>
            </a:r>
            <a:r>
              <a:rPr lang="en-US" b="1" dirty="0" smtClean="0"/>
              <a:t>exchange these values?  </a:t>
            </a:r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It serves me well to contribute to expanding institutional capabilities of all of these partners.  </a:t>
            </a:r>
          </a:p>
          <a:p>
            <a:endParaRPr lang="en-US" dirty="0"/>
          </a:p>
          <a:p>
            <a:r>
              <a:rPr lang="en-US" b="1" dirty="0" smtClean="0"/>
              <a:t>There are others who share these same interests. </a:t>
            </a:r>
          </a:p>
          <a:p>
            <a:endParaRPr lang="en-US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914400" y="5257800"/>
            <a:ext cx="350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SLIDE  </a:t>
            </a:r>
            <a:r>
              <a:rPr lang="en-US" sz="4000" b="1" dirty="0"/>
              <a:t>2</a:t>
            </a:r>
            <a:r>
              <a:rPr lang="en-US" b="1" dirty="0" smtClean="0"/>
              <a:t> of 120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25702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191000" y="315250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27171" y="4214949"/>
            <a:ext cx="3331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Who can help me to advocate for changes in it?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127171" y="2057400"/>
            <a:ext cx="31024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malnutrition data coming from food insecure northern Europe is not in a useful format.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14889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191000" y="315250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27171" y="4214949"/>
            <a:ext cx="33310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 wonder who’s working on climate change in the ASEAN region and if our work might strengthen theirs?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127171" y="2057400"/>
            <a:ext cx="31024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Some of my climate change work seems applicable to SE Asia.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390817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191000" y="315250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27171" y="4214949"/>
            <a:ext cx="3331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Can’t we rationalize this?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127171" y="2057400"/>
            <a:ext cx="31024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There are 3 of my colleague agencies independently gathering price data in Central America.  And none of us have data from Mexico.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75862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191000" y="315250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27171" y="4214949"/>
            <a:ext cx="3331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???</a:t>
            </a:r>
            <a:endParaRPr lang="en-US" b="1" dirty="0"/>
          </a:p>
        </p:txBody>
      </p:sp>
      <p:grpSp>
        <p:nvGrpSpPr>
          <p:cNvPr id="7" name="Group 6"/>
          <p:cNvGrpSpPr/>
          <p:nvPr/>
        </p:nvGrpSpPr>
        <p:grpSpPr>
          <a:xfrm>
            <a:off x="1600200" y="2508180"/>
            <a:ext cx="1905000" cy="2133600"/>
            <a:chOff x="1600200" y="2508180"/>
            <a:chExt cx="1905000" cy="2133600"/>
          </a:xfrm>
        </p:grpSpPr>
        <p:sp>
          <p:nvSpPr>
            <p:cNvPr id="4" name="Quad Arrow 3"/>
            <p:cNvSpPr/>
            <p:nvPr/>
          </p:nvSpPr>
          <p:spPr>
            <a:xfrm>
              <a:off x="1600200" y="2508180"/>
              <a:ext cx="1905000" cy="2133600"/>
            </a:xfrm>
            <a:prstGeom prst="quad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83823" y="3425037"/>
              <a:ext cx="9165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FSIN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84904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191000" y="315250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27171" y="4214949"/>
            <a:ext cx="3331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Oh, yes… I can work with them</a:t>
            </a:r>
            <a:endParaRPr lang="en-US" b="1" dirty="0"/>
          </a:p>
        </p:txBody>
      </p:sp>
      <p:grpSp>
        <p:nvGrpSpPr>
          <p:cNvPr id="7" name="Group 6"/>
          <p:cNvGrpSpPr/>
          <p:nvPr/>
        </p:nvGrpSpPr>
        <p:grpSpPr>
          <a:xfrm>
            <a:off x="1600200" y="2508180"/>
            <a:ext cx="1905000" cy="2133600"/>
            <a:chOff x="1600200" y="2508180"/>
            <a:chExt cx="1905000" cy="2133600"/>
          </a:xfrm>
        </p:grpSpPr>
        <p:sp>
          <p:nvSpPr>
            <p:cNvPr id="4" name="Quad Arrow 3"/>
            <p:cNvSpPr/>
            <p:nvPr/>
          </p:nvSpPr>
          <p:spPr>
            <a:xfrm>
              <a:off x="1600200" y="2508180"/>
              <a:ext cx="1905000" cy="2133600"/>
            </a:xfrm>
            <a:prstGeom prst="quad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83823" y="3425037"/>
              <a:ext cx="9165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FSIN</a:t>
              </a:r>
              <a:endParaRPr lang="en-US" b="1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43000" y="1600200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ASEAN, SICA,  WFP, Sam in Rwanda, Keita in FAO, Hon. Min in South Sudan, etc.</a:t>
            </a:r>
            <a:endParaRPr lang="en-US" dirty="0"/>
          </a:p>
        </p:txBody>
      </p:sp>
      <p:sp>
        <p:nvSpPr>
          <p:cNvPr id="8" name="Up Arrow 7"/>
          <p:cNvSpPr/>
          <p:nvPr/>
        </p:nvSpPr>
        <p:spPr>
          <a:xfrm>
            <a:off x="2247900" y="2545583"/>
            <a:ext cx="609600" cy="844620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559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191000" y="315250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600200" y="2508180"/>
            <a:ext cx="1905000" cy="2133600"/>
            <a:chOff x="1600200" y="2508180"/>
            <a:chExt cx="1905000" cy="2133600"/>
          </a:xfrm>
        </p:grpSpPr>
        <p:sp>
          <p:nvSpPr>
            <p:cNvPr id="4" name="Quad Arrow 3"/>
            <p:cNvSpPr/>
            <p:nvPr/>
          </p:nvSpPr>
          <p:spPr>
            <a:xfrm>
              <a:off x="1600200" y="2508180"/>
              <a:ext cx="1905000" cy="2133600"/>
            </a:xfrm>
            <a:prstGeom prst="quad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83823" y="3425037"/>
              <a:ext cx="9165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FSIN</a:t>
              </a:r>
              <a:endParaRPr lang="en-US" b="1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43000" y="1600200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ASEAN, SICA,  WFP, Sam in Rwanda, Keita in FAO, Hon. Min in South Sudan, etc.</a:t>
            </a:r>
            <a:endParaRPr lang="en-US" dirty="0"/>
          </a:p>
        </p:txBody>
      </p:sp>
      <p:sp>
        <p:nvSpPr>
          <p:cNvPr id="8" name="Up Arrow 7"/>
          <p:cNvSpPr/>
          <p:nvPr/>
        </p:nvSpPr>
        <p:spPr>
          <a:xfrm>
            <a:off x="2247900" y="2545583"/>
            <a:ext cx="609600" cy="844620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468189" y="4066903"/>
            <a:ext cx="433003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But….</a:t>
            </a:r>
          </a:p>
          <a:p>
            <a:r>
              <a:rPr lang="en-US" b="1" dirty="0" smtClean="0"/>
              <a:t>What does it cost me? </a:t>
            </a:r>
          </a:p>
          <a:p>
            <a:r>
              <a:rPr lang="en-US" b="1" dirty="0" smtClean="0"/>
              <a:t>What do I get?</a:t>
            </a:r>
          </a:p>
          <a:p>
            <a:r>
              <a:rPr lang="en-US" b="1" dirty="0" smtClean="0"/>
              <a:t>What can’t I do anymore, as a result?</a:t>
            </a:r>
          </a:p>
          <a:p>
            <a:r>
              <a:rPr lang="en-US" b="1" dirty="0" smtClean="0"/>
              <a:t>Does it work for me?</a:t>
            </a:r>
          </a:p>
          <a:p>
            <a:r>
              <a:rPr lang="en-US" b="1" dirty="0" smtClean="0"/>
              <a:t>Can I get out if it doesn’t help me?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3321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140</TotalTime>
  <Words>526</Words>
  <Application>Microsoft Office PowerPoint</Application>
  <PresentationFormat>On-screen Show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Austin</vt:lpstr>
      <vt:lpstr>My FSIN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FSIN</dc:title>
  <dc:creator>Gary</dc:creator>
  <cp:lastModifiedBy>Smulders</cp:lastModifiedBy>
  <cp:revision>25</cp:revision>
  <dcterms:created xsi:type="dcterms:W3CDTF">2011-09-09T05:21:11Z</dcterms:created>
  <dcterms:modified xsi:type="dcterms:W3CDTF">2011-09-09T11:47:05Z</dcterms:modified>
</cp:coreProperties>
</file>